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Noto Sans Kr" panose="020B0200000000000000" pitchFamily="50" charset="-127"/>
      <p:regular r:id="rId23"/>
      <p:bold r:id="rId24"/>
    </p:embeddedFont>
    <p:embeddedFont>
      <p:font typeface="Noto Sans Kr Bold" panose="020B0200000000000000" pitchFamily="50" charset="-127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gif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gif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페이지 gif변환완료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jpeg"/><Relationship Id="rId4" Type="http://schemas.openxmlformats.org/officeDocument/2006/relationships/video" Target="../media/media2.mp4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5.jpeg"/><Relationship Id="rId3" Type="http://schemas.microsoft.com/office/2007/relationships/media" Target="../media/media1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2.mp4"/><Relationship Id="rId11" Type="http://schemas.openxmlformats.org/officeDocument/2006/relationships/image" Target="../media/image16.jpeg"/><Relationship Id="rId5" Type="http://schemas.microsoft.com/office/2007/relationships/media" Target="../media/media2.mp4"/><Relationship Id="rId10" Type="http://schemas.openxmlformats.org/officeDocument/2006/relationships/image" Target="../media/image2.png"/><Relationship Id="rId4" Type="http://schemas.openxmlformats.org/officeDocument/2006/relationships/video" Target="../media/media1.mp4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e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39481" y="2592120"/>
            <a:ext cx="920903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 강화학습 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43567" y="6914297"/>
            <a:ext cx="9705641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권윤형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(120250376)</a:t>
            </a:r>
          </a:p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명재홍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(120250379)</a:t>
            </a:r>
          </a:p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정현정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(120250657)</a:t>
            </a:r>
          </a:p>
          <a:p>
            <a:pPr algn="ctr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https://github.com/hyunjungC/RL_proejct.git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70526A73-55D8-F609-7964-BA467237EFF1}"/>
              </a:ext>
            </a:extLst>
          </p:cNvPr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90818AC-4E01-2852-51B6-A5F601B29BAE}"/>
                </a:ext>
              </a:extLst>
            </p:cNvPr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BE24D815-4812-1125-4A0A-9EE8465F2A12}"/>
                </a:ext>
              </a:extLst>
            </p:cNvPr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1">
            <a:extLst>
              <a:ext uri="{FF2B5EF4-FFF2-40B4-BE49-F238E27FC236}">
                <a16:creationId xmlns:a16="http://schemas.microsoft.com/office/drawing/2014/main" id="{23C2BAD1-BF69-2BF3-253F-EE8B1A9DC673}"/>
              </a:ext>
            </a:extLst>
          </p:cNvPr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753BA6F2-63DF-AD10-1A11-F495E5986E3C}"/>
              </a:ext>
            </a:extLst>
          </p:cNvPr>
          <p:cNvSpPr/>
          <p:nvPr/>
        </p:nvSpPr>
        <p:spPr>
          <a:xfrm>
            <a:off x="15168811" y="250072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3771"/>
            <a:ext cx="126433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Actor–Critic + Reward Model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57603" y="7195323"/>
            <a:ext cx="16849170" cy="258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동일한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입력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state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가치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추정하는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네트워크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나온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비교해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Advantage를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 = r − V(s))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업데이트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: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− A · log πθ(mesh sequence(ŷ) | s)</a:t>
            </a: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좋은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action(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좋은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mesh)을 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선택하도록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조정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업데이트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: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(r − V(s))²</a:t>
            </a: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head만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학습하고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backbone은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고정하여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안정화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(W_C 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Weight_Critic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0.001로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71956" y="2552700"/>
            <a:ext cx="13248862" cy="4388686"/>
          </a:xfrm>
          <a:custGeom>
            <a:avLst/>
            <a:gdLst/>
            <a:ahLst/>
            <a:cxnLst/>
            <a:rect l="l" t="t" r="r" b="b"/>
            <a:pathLst>
              <a:path w="13248862" h="4388686">
                <a:moveTo>
                  <a:pt x="0" y="0"/>
                </a:moveTo>
                <a:lnTo>
                  <a:pt x="13248863" y="0"/>
                </a:lnTo>
                <a:lnTo>
                  <a:pt x="13248863" y="4388685"/>
                </a:lnTo>
                <a:lnTo>
                  <a:pt x="0" y="4388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957603" y="1866900"/>
            <a:ext cx="950730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 &amp;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Advantage를</a:t>
            </a: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이용한</a:t>
            </a: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Actor–Critic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endParaRPr lang="en-US" sz="32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10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381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4. Actor–Critic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흐름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요약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57603" y="2519253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Actor–Critic 학습 루프 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57603" y="3412164"/>
            <a:ext cx="13254471" cy="547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Train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단계에서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(Actor)는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state로부터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mesh sequence(ŷ)를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mesh와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mel_audio를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넣어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가치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계산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Advantage A = r − V(s)를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이용해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 loss: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− A · log πθ(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vertice_sample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| s)</a:t>
            </a: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 loss: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=(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reward_det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− value)²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만들고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supervised loss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(θ)와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함께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L_total을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L_total에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대해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backpropagation를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수행해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(Actor)와 Reward/Critic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head는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업데이트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Wav2Vec2, Reward backbone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등은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고정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(freeze)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030" y="942975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4. Actor–Critic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흐름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요약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862388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code 정리 - 1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88523" y="2324100"/>
            <a:ext cx="10670777" cy="769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value(V(s))를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얻고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 r =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+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에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reward_scale을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곱해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전체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스케일을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조정함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쪽에는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reward_det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value_det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detach된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값)을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advantage A = r −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계산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− A · log πθ(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vertice_sample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| 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쪽에는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reward_det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− value)²</a:t>
            </a: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상수로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두고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맞추도록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마지막에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total_loss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L_sup +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w_actor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·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+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w_critic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·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합산해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한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번의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backward로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동시에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업데이트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detach를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써서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Actor_loss는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r, V(s)를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상수로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policy(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log_prob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)만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미는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역할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Critic_loss는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reward_det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)에 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V(s)를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맞추는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역할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2466907"/>
            <a:ext cx="4805843" cy="7093017"/>
          </a:xfrm>
          <a:custGeom>
            <a:avLst/>
            <a:gdLst/>
            <a:ahLst/>
            <a:cxnLst/>
            <a:rect l="l" t="t" r="r" b="b"/>
            <a:pathLst>
              <a:path w="4805843" h="7093017">
                <a:moveTo>
                  <a:pt x="0" y="0"/>
                </a:moveTo>
                <a:lnTo>
                  <a:pt x="4805843" y="0"/>
                </a:lnTo>
                <a:lnTo>
                  <a:pt x="4805843" y="7093018"/>
                </a:lnTo>
                <a:lnTo>
                  <a:pt x="0" y="709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558328"/>
            <a:ext cx="639802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trainer/faceformer/trainer.py (lines 320-368)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1689" y="2651337"/>
            <a:ext cx="5144844" cy="6330254"/>
          </a:xfrm>
          <a:custGeom>
            <a:avLst/>
            <a:gdLst/>
            <a:ahLst/>
            <a:cxnLst/>
            <a:rect l="l" t="t" r="r" b="b"/>
            <a:pathLst>
              <a:path w="5144844" h="6330254">
                <a:moveTo>
                  <a:pt x="0" y="0"/>
                </a:moveTo>
                <a:lnTo>
                  <a:pt x="5144844" y="0"/>
                </a:lnTo>
                <a:lnTo>
                  <a:pt x="5144844" y="6330254"/>
                </a:lnTo>
                <a:lnTo>
                  <a:pt x="0" y="6330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81689" y="922867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4. Actor–Critic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흐름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요약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884892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code 정리 - 2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42062" y="2603712"/>
            <a:ext cx="9538017" cy="650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Reward/Critic head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분리해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서로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다른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learning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rate를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줄 수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있도록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guidance_model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(backbone)은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requires_grad를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꺼놓고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head만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actor_weight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(=0.0005),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critic_weight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(=0.001)는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config에서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주입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total_loss는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하나이지만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어떤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업데이트될지는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밑의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따라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분리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그룹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 vs Head)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detach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위치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reward_det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value_det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requires_grad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(backbone freeze)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상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total_loss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하나로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backward를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걸지만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Actor(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에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Reward/Critic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head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에만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gradient가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detach와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그룹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freeze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역할을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분리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7654" y="9143882"/>
            <a:ext cx="34329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main.py (lines 236-275)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42354"/>
            <a:ext cx="14454018" cy="642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Loss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가중치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최종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손실은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L_total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L_sup +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w_actor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·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+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w_critic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·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형태로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L_sup(MSE)은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성능을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유지하는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역할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L_critic은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Human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Feedback에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맞춰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출력을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미세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조정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역할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w_actor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w_critic는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RL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신호가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과하게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지배적이지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않으면서도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충분히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영향을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주도록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실험적으로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139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Freeze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전략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인코더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(Wav2Vec2)와 Reward/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backbone은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표현을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유지하기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위해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freeze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(Actor)와 Reward/Critic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head만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업데이트하여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안정화하면서도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perceptual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개선을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의도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139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Optimizer, learning rate, batch size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등은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최대한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유지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Train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단계에서는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sampling을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하여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stochastic하게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Actor–Critic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loss를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계산하고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Val/Test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단계에서는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deterministic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출력을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사용하도록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분리했습니다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1465" y="1066833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5.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전략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&amp;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디테일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313" y="2552700"/>
            <a:ext cx="11544299" cy="737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Geometry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지표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(LVE, MVE, FDD)는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baseline과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비슷한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수준이거나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일부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구간에서만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소폭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차이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다만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CodeTalker와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마찬가지로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style / identity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조건과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상관없는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vertex-space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오차는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느끼는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완전히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일치하지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않는다는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한계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존재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CodeTalker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모두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paper에서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per-vertex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metric만으로는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불충분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user study / perceptual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평가를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함께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보라고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강조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본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프로젝트에서는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LVE/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FDD를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“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기본적인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입모양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상·하안면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크게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무너지지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않았는지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sanity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check”로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Model의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을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중시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인지적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다음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슬라이드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)를 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중시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Model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관점에서는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lip-sync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관련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점수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)는 baseline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대비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상승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realism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점수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)는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GT와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비슷한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수준을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유지하도록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학습됨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수치적으로도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반영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268200" y="2569773"/>
            <a:ext cx="5684177" cy="4014090"/>
            <a:chOff x="0" y="0"/>
            <a:chExt cx="7578902" cy="5352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78902" cy="3749895"/>
            </a:xfrm>
            <a:custGeom>
              <a:avLst/>
              <a:gdLst/>
              <a:ahLst/>
              <a:cxnLst/>
              <a:rect l="l" t="t" r="r" b="b"/>
              <a:pathLst>
                <a:path w="7578902" h="3749895">
                  <a:moveTo>
                    <a:pt x="0" y="0"/>
                  </a:moveTo>
                  <a:lnTo>
                    <a:pt x="7578902" y="0"/>
                  </a:lnTo>
                  <a:lnTo>
                    <a:pt x="7578902" y="3749895"/>
                  </a:lnTo>
                  <a:lnTo>
                    <a:pt x="0" y="3749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98245" y="3749895"/>
              <a:ext cx="7260366" cy="1602225"/>
            </a:xfrm>
            <a:custGeom>
              <a:avLst/>
              <a:gdLst/>
              <a:ahLst/>
              <a:cxnLst/>
              <a:rect l="l" t="t" r="r" b="b"/>
              <a:pathLst>
                <a:path w="7260366" h="1602225">
                  <a:moveTo>
                    <a:pt x="0" y="0"/>
                  </a:moveTo>
                  <a:lnTo>
                    <a:pt x="7260367" y="0"/>
                  </a:lnTo>
                  <a:lnTo>
                    <a:pt x="7260367" y="1602225"/>
                  </a:lnTo>
                  <a:lnTo>
                    <a:pt x="0" y="160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2387650" y="6596430"/>
            <a:ext cx="5503741" cy="2520988"/>
          </a:xfrm>
          <a:custGeom>
            <a:avLst/>
            <a:gdLst/>
            <a:ahLst/>
            <a:cxnLst/>
            <a:rect l="l" t="t" r="r" b="b"/>
            <a:pathLst>
              <a:path w="5503741" h="2520988">
                <a:moveTo>
                  <a:pt x="0" y="0"/>
                </a:moveTo>
                <a:lnTo>
                  <a:pt x="5503741" y="0"/>
                </a:lnTo>
                <a:lnTo>
                  <a:pt x="5503741" y="2520988"/>
                </a:lnTo>
                <a:lnTo>
                  <a:pt x="0" y="2520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99976" y="941917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6. Reward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설계의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분석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884892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Quantitative Evaluation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53419" y="9343320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정량지표</a:t>
            </a:r>
            <a:r>
              <a:rPr lang="en-US" sz="2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결과</a:t>
            </a:r>
            <a:endParaRPr lang="en-US" sz="22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0406" y="942975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6. Reward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설계의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분석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10037016"/>
            <a:ext cx="18288000" cy="250072"/>
            <a:chOff x="0" y="0"/>
            <a:chExt cx="4816593" cy="658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3348" y="2476500"/>
            <a:ext cx="12521071" cy="737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baseline paper(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CodeTalker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에서도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상·하안면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speech와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many-to-many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관계라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per-vertex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metric만으로는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평가하기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어렵고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결국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기준의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perceptual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평가가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더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적절하다고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보고됨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우리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단계에서부터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user study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결과를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반영해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lip-sync /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realism에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Human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Feedback을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encode함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자체가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LVE, FDD,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MVE와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같은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정량적인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수치보다는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“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사람이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더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좋아하는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얼굴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움직임”을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향하도록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오른쪽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영상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비교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ours_sample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vs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gt_sample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/ baseline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ours)를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확인하면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plosive(/b, m, p)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구간에서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명확하게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닫힘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발화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강세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구간에서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턱·입술의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amplitude와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타이밍이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뚜렷함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무음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구간에서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입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jitter(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싱크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불일치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)가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줄어듦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전체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움직임이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덜 “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로봇처럼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”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보이는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경향을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확인할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수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있음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소규모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비공식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user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평가에서도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긍정적인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피드백이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나왔고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인지적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(perceptual)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측면에서는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분명한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이득이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있음을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시사함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6561" y="1790700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Qualitative Evaluation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55232" y="5105400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ours_sample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18685" y="9187181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gt_sample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16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2">
            <a:hlinkClick r:id="" action="ppaction://media"/>
            <a:extLst>
              <a:ext uri="{FF2B5EF4-FFF2-40B4-BE49-F238E27FC236}">
                <a16:creationId xmlns:a16="http://schemas.microsoft.com/office/drawing/2014/main" id="{4E0B437A-5F8D-C3CF-D08C-127741C6F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3654546" y="1451760"/>
            <a:ext cx="3500479" cy="3500479"/>
          </a:xfrm>
          <a:prstGeom prst="rect">
            <a:avLst/>
          </a:prstGeom>
        </p:spPr>
      </p:pic>
      <p:pic>
        <p:nvPicPr>
          <p:cNvPr id="19" name="Picture 15">
            <a:hlinkClick r:id="" action="ppaction://media"/>
            <a:extLst>
              <a:ext uri="{FF2B5EF4-FFF2-40B4-BE49-F238E27FC236}">
                <a16:creationId xmlns:a16="http://schemas.microsoft.com/office/drawing/2014/main" id="{D767DC3D-397E-2DF3-9A55-8BDDA8F306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3654546" y="5638021"/>
            <a:ext cx="3500479" cy="3500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16906" y="2737043"/>
            <a:ext cx="16758964" cy="5509509"/>
          </a:xfrm>
          <a:custGeom>
            <a:avLst/>
            <a:gdLst/>
            <a:ahLst/>
            <a:cxnLst/>
            <a:rect l="l" t="t" r="r" b="b"/>
            <a:pathLst>
              <a:path w="16758964" h="5509509">
                <a:moveTo>
                  <a:pt x="0" y="0"/>
                </a:moveTo>
                <a:lnTo>
                  <a:pt x="16758963" y="0"/>
                </a:lnTo>
                <a:lnTo>
                  <a:pt x="16758963" y="5509510"/>
                </a:lnTo>
                <a:lnTo>
                  <a:pt x="0" y="550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33400" y="991469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7.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884892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Flow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정리</a:t>
            </a:r>
            <a:endParaRPr lang="en-US" sz="32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302" y="960967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7.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603712"/>
            <a:ext cx="15859890" cy="7479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문제와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접근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MSE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기하학적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오차는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줄일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수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있었지만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느끼는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lip-sync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자연스러움에는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한계가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존재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보완하기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위해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Human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Feedback을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반영한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Model과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Critic을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설계하고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FaceFormer를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Actor로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사용하는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Actor–Critic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구조를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결합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139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기여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Human-feedback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정의하고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통해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Face mesh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정책을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미세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조정하는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구조를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제안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Supervised Loss(L_sup)를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유지하면서도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Actor–Critic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Loss를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추가하여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perceptual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(LVE/FDD, User Study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기준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)을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개선</a:t>
            </a:r>
            <a:endParaRPr lang="en-US" sz="2400" b="1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139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인사이트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확장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가능성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좌표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오차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(MSE)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중심의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학습만으로는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한계가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있으며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느끼는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반영한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중요함을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파악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reward모델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개선을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통해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더욱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robust하게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만드는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것이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향후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139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이번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프로젝트는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기존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supervised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모델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위에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Human Feedback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기반의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Reward(RLHF)를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얹어서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RL의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방식으로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Baseline을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실제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사람이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선호하는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방향으로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출력을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조정해본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시도라는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점에서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의미</a:t>
            </a:r>
            <a:endParaRPr lang="en-US" sz="2400" b="1" dirty="0">
              <a:solidFill>
                <a:srgbClr val="00000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9358" y="1879089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project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정리</a:t>
            </a:r>
            <a:endParaRPr lang="en-US" sz="32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4302" y="960967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7.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038271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결과물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43649" y="7870300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ours_sample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12621" y="7870300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gt_sample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75872" y="7874428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Faceformer_sample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4055" y="8852535"/>
            <a:ext cx="1585989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313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faceformer에 RL을 추가한 our_sample의 입 모양이 훨씬 자연스러움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" name="Picture 11">
            <a:hlinkClick r:id="" action="ppaction://media"/>
            <a:extLst>
              <a:ext uri="{FF2B5EF4-FFF2-40B4-BE49-F238E27FC236}">
                <a16:creationId xmlns:a16="http://schemas.microsoft.com/office/drawing/2014/main" id="{5C99319F-65DA-597D-E399-92DB4CBF7F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6681948" y="2738041"/>
            <a:ext cx="5003037" cy="5003037"/>
          </a:xfrm>
          <a:prstGeom prst="rect">
            <a:avLst/>
          </a:prstGeom>
        </p:spPr>
      </p:pic>
      <p:pic>
        <p:nvPicPr>
          <p:cNvPr id="21" name="Picture 15">
            <a:hlinkClick r:id="" action="ppaction://media"/>
            <a:extLst>
              <a:ext uri="{FF2B5EF4-FFF2-40B4-BE49-F238E27FC236}">
                <a16:creationId xmlns:a16="http://schemas.microsoft.com/office/drawing/2014/main" id="{17A0BDDF-AC6A-510D-3C64-5CEFB8806F3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964536" y="2738041"/>
            <a:ext cx="5003037" cy="5003037"/>
          </a:xfrm>
          <a:prstGeom prst="rect">
            <a:avLst/>
          </a:prstGeom>
        </p:spPr>
      </p:pic>
      <p:pic>
        <p:nvPicPr>
          <p:cNvPr id="22" name="Picture 17">
            <a:hlinkClick r:id="" action="ppaction://media"/>
            <a:extLst>
              <a:ext uri="{FF2B5EF4-FFF2-40B4-BE49-F238E27FC236}">
                <a16:creationId xmlns:a16="http://schemas.microsoft.com/office/drawing/2014/main" id="{CA9D862C-E7D3-67F9-BCA6-4BDF934EA2E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12399360" y="2760256"/>
            <a:ext cx="4980822" cy="498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100000">
                <p:cTn id="4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3728" y="1964055"/>
            <a:ext cx="7844879" cy="692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개요와 문제 정의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Loss 한계와 Reward 설계 목표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Actor–Critic + Reward model 모델 구조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Actor–Critic 학습 흐름 요약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전략 &amp; 구현 디테일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설계의 효과 분석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263015"/>
            <a:ext cx="84497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5168811" y="250072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66645" y="4631055"/>
            <a:ext cx="315471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4267" y="1752792"/>
            <a:ext cx="84497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spcBef>
                <a:spcPct val="0"/>
              </a:spcBef>
              <a:buAutoNum type="arabicPeriod"/>
            </a:pPr>
            <a:r>
              <a:rPr lang="en-US" sz="4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개요와 문제 정의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8181" y="2791423"/>
            <a:ext cx="122597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Main Task : Audio → Face Mesh Sequence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3607684"/>
            <a:ext cx="16608248" cy="606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Input (state)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원본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t: template mesh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화자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아이디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one-hot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m: audio representation (mel / wav2vec 등)</a:t>
            </a:r>
          </a:p>
          <a:p>
            <a:pPr marL="690880" lvl="2"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Output  (action)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시퀀스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형태의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얼굴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메쉬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vertices ŷ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(reward)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Input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맞는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자연스러운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얼굴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영상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위치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오차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MSE의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error)를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낮추는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것이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아닌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봤을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때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자연스러운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영상을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만드는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것이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최종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즉, lip score + real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score의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최대화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168811" y="250072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168811" y="250072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81424" y="4500108"/>
            <a:ext cx="8795597" cy="5123435"/>
          </a:xfrm>
          <a:custGeom>
            <a:avLst/>
            <a:gdLst/>
            <a:ahLst/>
            <a:cxnLst/>
            <a:rect l="l" t="t" r="r" b="b"/>
            <a:pathLst>
              <a:path w="8795597" h="5123435">
                <a:moveTo>
                  <a:pt x="0" y="0"/>
                </a:moveTo>
                <a:lnTo>
                  <a:pt x="8795598" y="0"/>
                </a:lnTo>
                <a:lnTo>
                  <a:pt x="8795598" y="5123436"/>
                </a:lnTo>
                <a:lnTo>
                  <a:pt x="0" y="51234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3152884" y="9108883"/>
            <a:ext cx="1909899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GT_sample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0038" y="1374140"/>
            <a:ext cx="84497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spcBef>
                <a:spcPct val="0"/>
              </a:spcBef>
              <a:buAutoNum type="arabicPeriod"/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개요와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문제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정의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81424" y="2467542"/>
            <a:ext cx="9584267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Main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Task를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수행하는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Baseline :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Selftalker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확장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진행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중)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codetalker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확장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진행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중)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85185" y="4770756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Faceformer_sample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</a:p>
        </p:txBody>
      </p:sp>
      <p:pic>
        <p:nvPicPr>
          <p:cNvPr id="18" name="Picture 37">
            <a:hlinkClick r:id="" action="ppaction://media"/>
            <a:extLst>
              <a:ext uri="{FF2B5EF4-FFF2-40B4-BE49-F238E27FC236}">
                <a16:creationId xmlns:a16="http://schemas.microsoft.com/office/drawing/2014/main" id="{62A82824-A04F-4FDD-2647-94E6D94BD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2357594" y="1258917"/>
            <a:ext cx="3427383" cy="3427383"/>
          </a:xfrm>
          <a:prstGeom prst="rect">
            <a:avLst/>
          </a:prstGeom>
        </p:spPr>
      </p:pic>
      <p:pic>
        <p:nvPicPr>
          <p:cNvPr id="19" name="Picture 47">
            <a:hlinkClick r:id="" action="ppaction://media"/>
            <a:extLst>
              <a:ext uri="{FF2B5EF4-FFF2-40B4-BE49-F238E27FC236}">
                <a16:creationId xmlns:a16="http://schemas.microsoft.com/office/drawing/2014/main" id="{49699C3C-93AE-135C-E707-3E0EED6C03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2357594" y="5479937"/>
            <a:ext cx="3427383" cy="3427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60992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Loss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한계와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19580" y="2380192"/>
            <a:ext cx="122597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 손실 함수: L_sup(θ)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9580" y="3079962"/>
            <a:ext cx="14081853" cy="669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Faceformer의 Supervised 학습 목표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 출력: ŷ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 mesh: y*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손실함수(Loss)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L_sup​(θ)=MSE(ŷ​,y *)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L_sup​(θ)으로 학습을 잘 마치게 되면 : 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vertex 위치 오차 ↓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평균적으로 GT 형태를 잘 따라가는 mesh 생성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왜 MSE(L_sup​(θ))만으로는 부족한가?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음성과 입 모양 타이밍이 조금씩 밀리거나 튀는 현상은 잘 안 잡힘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LVE/MVE 등은 기본적으로 기하학적 거리 기반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사람의 “자연스러움”, “lip-sync 느낌” 같은 지각적(perceptual) 품질과는 차이가 있음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68811" y="250072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5168811" y="239276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2239009"/>
            <a:ext cx="11896324" cy="732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GPT-based 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RLHF(Reinforcement Learning from Human Feedback)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처럼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각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논문들의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(User Study)를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정의된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Human Feedback Reward</a:t>
            </a:r>
          </a:p>
          <a:p>
            <a:pPr algn="l">
              <a:lnSpc>
                <a:spcPts val="167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User Study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내용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Lip-sync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정합도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발음과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입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모양이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맞는지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타이밍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모양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부족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등을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금방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알아챔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얼굴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자연스러움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표정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변화의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부드러움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어색한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떨림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과도한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변화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등을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잘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잡아냄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167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문제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제기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것들은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vertex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MSE로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정의하기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애매한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특성들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그래서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직접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점수화한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lip_sync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score(=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), realism score(=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만들고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합친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167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Input으로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들어간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mesh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sequence와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audio를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Human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Feedback과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유사하게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평가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lip_score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real_score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)함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26115" y="2254752"/>
            <a:ext cx="3132093" cy="7305172"/>
          </a:xfrm>
          <a:custGeom>
            <a:avLst/>
            <a:gdLst/>
            <a:ahLst/>
            <a:cxnLst/>
            <a:rect l="l" t="t" r="r" b="b"/>
            <a:pathLst>
              <a:path w="3132093" h="7305172">
                <a:moveTo>
                  <a:pt x="0" y="0"/>
                </a:moveTo>
                <a:lnTo>
                  <a:pt x="3132093" y="0"/>
                </a:lnTo>
                <a:lnTo>
                  <a:pt x="3132093" y="7305173"/>
                </a:lnTo>
                <a:lnTo>
                  <a:pt x="0" y="73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4614498" y="1677671"/>
            <a:ext cx="95532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3226" y="953771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Loss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한계와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6835" y="893109"/>
            <a:ext cx="126433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Actor–Critic + Reward Model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42784" y="1848629"/>
            <a:ext cx="16668916" cy="5479906"/>
          </a:xfrm>
          <a:custGeom>
            <a:avLst/>
            <a:gdLst/>
            <a:ahLst/>
            <a:cxnLst/>
            <a:rect l="l" t="t" r="r" b="b"/>
            <a:pathLst>
              <a:path w="16668916" h="5479906">
                <a:moveTo>
                  <a:pt x="0" y="0"/>
                </a:moveTo>
                <a:lnTo>
                  <a:pt x="16668916" y="0"/>
                </a:lnTo>
                <a:lnTo>
                  <a:pt x="16668916" y="5479907"/>
                </a:lnTo>
                <a:lnTo>
                  <a:pt x="0" y="5479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19413" y="7598580"/>
            <a:ext cx="16849170" cy="2144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Audio·Template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입력으로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FaceFormer를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정책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mesh sequence(ŷ)를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mesh와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mel_audio를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받아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lip_score·real_score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 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가치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계산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Advantage A = r −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이용해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(Loss Actor)와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(Loss Critic)를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만들고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(θ)(supervised loss)와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함께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최종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L_total로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위에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Human-feedback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Reward를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얹은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Actor–Critic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구조로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lip-sync·realism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직접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개선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7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9480"/>
            <a:ext cx="126433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Actor–Critic + Reward Model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226852"/>
            <a:ext cx="16849170" cy="258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FaceFormer를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정책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(Actor, πθ)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state s = (audio feature, template, subject 등) </a:t>
            </a:r>
          </a:p>
          <a:p>
            <a:pPr marL="259080" lvl="1"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	→ mesh sequence(ŷ)를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 mesh sequence(ŷ)는 두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곳의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loss를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동시에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mesh와의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MSE를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통해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(θ)를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계산하는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supervised loss 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Model·Critic이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RL loss(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Loss_Actor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)(W_A 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Weight_Actor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0.0005로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즉,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구조를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그대로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유지하면서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“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Action을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결정하는</a:t>
            </a:r>
            <a:r>
              <a:rPr lang="en-US" sz="2400" b="1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Policy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”라는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관점만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추가한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것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7800" y="2421006"/>
            <a:ext cx="14127364" cy="4697349"/>
          </a:xfrm>
          <a:custGeom>
            <a:avLst/>
            <a:gdLst/>
            <a:ahLst/>
            <a:cxnLst/>
            <a:rect l="l" t="t" r="r" b="b"/>
            <a:pathLst>
              <a:path w="14127364" h="4697349">
                <a:moveTo>
                  <a:pt x="0" y="0"/>
                </a:moveTo>
                <a:lnTo>
                  <a:pt x="14127364" y="0"/>
                </a:lnTo>
                <a:lnTo>
                  <a:pt x="14127364" y="4697348"/>
                </a:lnTo>
                <a:lnTo>
                  <a:pt x="0" y="4697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524000" y="1764537"/>
            <a:ext cx="950730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 :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Policy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8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2955" y="1016934"/>
            <a:ext cx="126433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Actor–Critic + Reward Model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00440" y="6947535"/>
            <a:ext cx="16849170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Model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입력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(5fps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단위의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mesh sequence(ŷ)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(5fps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단위의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동일한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구간의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mel_audio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스펙트로그램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표현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Model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출력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Userstudy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음성-입모양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정합도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Userstudy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얼굴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자연스러움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최종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(Reward)r = α ·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+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 (α = 1)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1059" y="2447925"/>
            <a:ext cx="13225878" cy="4364540"/>
          </a:xfrm>
          <a:custGeom>
            <a:avLst/>
            <a:gdLst/>
            <a:ahLst/>
            <a:cxnLst/>
            <a:rect l="l" t="t" r="r" b="b"/>
            <a:pathLst>
              <a:path w="13225878" h="4364540">
                <a:moveTo>
                  <a:pt x="0" y="0"/>
                </a:moveTo>
                <a:lnTo>
                  <a:pt x="13225878" y="0"/>
                </a:lnTo>
                <a:lnTo>
                  <a:pt x="13225878" y="4364539"/>
                </a:lnTo>
                <a:lnTo>
                  <a:pt x="0" y="4364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900440" y="1790700"/>
            <a:ext cx="950730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Model: Human Feedback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</a:t>
            </a:r>
            <a:endParaRPr lang="en-US" sz="32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9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2168</Words>
  <Application>Microsoft Office PowerPoint</Application>
  <PresentationFormat>사용자 지정</PresentationFormat>
  <Paragraphs>237</Paragraphs>
  <Slides>20</Slides>
  <Notes>3</Notes>
  <HiddenSlides>0</HiddenSlides>
  <MMClips>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Noto Sans Kr Bold</vt:lpstr>
      <vt:lpstr>Calibri</vt:lpstr>
      <vt:lpstr>Arial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VOCASET 기반 강화학습 프로젝트</dc:title>
  <dc:creator>권윤형</dc:creator>
  <cp:lastModifiedBy>명재홍</cp:lastModifiedBy>
  <cp:revision>8</cp:revision>
  <dcterms:created xsi:type="dcterms:W3CDTF">2006-08-16T00:00:00Z</dcterms:created>
  <dcterms:modified xsi:type="dcterms:W3CDTF">2025-12-07T14:44:51Z</dcterms:modified>
  <dc:identifier>DAG6h43SCnU</dc:identifier>
</cp:coreProperties>
</file>